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1" r:id="rId5"/>
    <p:sldId id="272" r:id="rId6"/>
    <p:sldId id="258" r:id="rId7"/>
    <p:sldId id="266" r:id="rId8"/>
    <p:sldId id="265" r:id="rId9"/>
    <p:sldId id="267" r:id="rId10"/>
    <p:sldId id="268" r:id="rId11"/>
    <p:sldId id="277" r:id="rId12"/>
    <p:sldId id="278" r:id="rId13"/>
    <p:sldId id="269" r:id="rId14"/>
    <p:sldId id="257" r:id="rId1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26/05/2019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26/05/2019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noProof="0" smtClean="0"/>
              <a:t>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18381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80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37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227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2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88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8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15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50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=""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=""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=""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=""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=""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=""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=""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26/05/2019 12:53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la-presentaci%c3%b3n-de-la-escuela-44445997-6769-4d44-8b30-f9e3050adbfb?omkt=es-ES&amp;ui=es-ES&amp;rs=es-ES&amp;ad=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conomia.unam.mx/secss/docs/tesisfe/BonillaLI/cap1.pdf" TargetMode="External"/><Relationship Id="rId4" Type="http://schemas.openxmlformats.org/officeDocument/2006/relationships/hyperlink" Target="https://blog.ucq.edu.mx/tipos-impuestos-m&#233;xic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0.tmp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0007" y="111808"/>
            <a:ext cx="9751234" cy="168099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Universidad Juárez Autónoma de Tabasco.</a:t>
            </a:r>
            <a:br>
              <a:rPr lang="es-MX" dirty="0" smtClean="0"/>
            </a:br>
            <a:r>
              <a:rPr lang="es-MX" sz="3100" dirty="0" smtClean="0"/>
              <a:t>División Académica de Ciencias Económico Administrativa.   </a:t>
            </a:r>
            <a:endParaRPr lang="es-MX" sz="31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1</a:t>
            </a:fld>
            <a:endParaRPr lang="es-ES" noProof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241" y="87766"/>
            <a:ext cx="1356975" cy="15957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06" y="-166815"/>
            <a:ext cx="1507087" cy="19355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00413" y="1932111"/>
            <a:ext cx="5332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Licenciatura en administración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Materia: </a:t>
            </a:r>
            <a:r>
              <a:rPr lang="es-MX" b="1" dirty="0" smtClean="0"/>
              <a:t>Administración </a:t>
            </a:r>
            <a:r>
              <a:rPr lang="es-MX" b="1" dirty="0"/>
              <a:t>Fiscal de las Organizaciones</a:t>
            </a:r>
          </a:p>
          <a:p>
            <a:pPr algn="ctr"/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384134" y="3411684"/>
            <a:ext cx="331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Trabajo final</a:t>
            </a:r>
            <a:r>
              <a:rPr lang="es-MX" b="1" dirty="0"/>
              <a:t>: </a:t>
            </a:r>
            <a:r>
              <a:rPr lang="es-MX" b="1" dirty="0" smtClean="0"/>
              <a:t>proyecto </a:t>
            </a:r>
          </a:p>
          <a:p>
            <a:pPr algn="ctr"/>
            <a:r>
              <a:rPr lang="es-MX" b="1" dirty="0" smtClean="0"/>
              <a:t>Profesor :</a:t>
            </a:r>
            <a:r>
              <a:rPr lang="es-MX" dirty="0" smtClean="0"/>
              <a:t> </a:t>
            </a:r>
            <a:r>
              <a:rPr lang="es-MX" b="1" dirty="0"/>
              <a:t>José Cesar López del Castillo </a:t>
            </a:r>
          </a:p>
          <a:p>
            <a:pPr algn="ctr"/>
            <a:endParaRPr lang="es-MX" b="1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7146190" y="4058015"/>
            <a:ext cx="3903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Alumnos: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Elizabeth López de Dios </a:t>
            </a:r>
            <a:r>
              <a:rPr lang="es-MX" dirty="0" smtClean="0"/>
              <a:t>Luis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 </a:t>
            </a:r>
            <a:r>
              <a:rPr lang="es-MX" dirty="0" smtClean="0"/>
              <a:t>Luis Santiago </a:t>
            </a:r>
            <a:r>
              <a:rPr lang="es-MX" dirty="0"/>
              <a:t>Hernández </a:t>
            </a:r>
            <a:r>
              <a:rPr lang="es-MX" dirty="0" smtClean="0"/>
              <a:t>Sánchez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 </a:t>
            </a:r>
            <a:r>
              <a:rPr lang="es-MX" dirty="0"/>
              <a:t>Irving Rafael Ramón Pérez </a:t>
            </a:r>
          </a:p>
          <a:p>
            <a:endParaRPr lang="es-MX" dirty="0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621739-F606-49C2-9D84-ABB55FFC60DD}" type="datetime8">
              <a:rPr lang="es-ES" noProof="0" smtClean="0"/>
              <a:t>26/05/2019 12:53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855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es-ES" dirty="0" smtClean="0"/>
              <a:t>Conclusión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C957AAF-C78F-46C2-9727-8076925C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108" y="587179"/>
            <a:ext cx="6938266" cy="6734086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s-MX" sz="2400" dirty="0"/>
              <a:t>Creemos que informar a la población sobre el pago de sus impuestos por medio de una revista interactiva que englobe preguntas claves acerca de las formas y como se pagan estos impuestos, ayudara a que no les </a:t>
            </a:r>
            <a:r>
              <a:rPr lang="es-MX" sz="2400" dirty="0" smtClean="0"/>
              <a:t>ocasionen problema, </a:t>
            </a:r>
            <a:r>
              <a:rPr lang="es-MX" sz="2400" dirty="0"/>
              <a:t>sino que puedan ser una base de </a:t>
            </a:r>
            <a:r>
              <a:rPr lang="es-MX" sz="2400" dirty="0" smtClean="0"/>
              <a:t>referencia. </a:t>
            </a:r>
            <a:r>
              <a:rPr lang="es-MX" sz="2400" dirty="0"/>
              <a:t>C</a:t>
            </a:r>
            <a:r>
              <a:rPr lang="es-MX" sz="2400" dirty="0" smtClean="0"/>
              <a:t>ontendrá </a:t>
            </a:r>
            <a:r>
              <a:rPr lang="es-MX" sz="2400" dirty="0"/>
              <a:t>las preguntas más frecuentes que las personas desconocen de los impuestos y también las formas como se pagan y las instituciones que te auxiliaran en caso de un problema que se tenga con la institución que recauda los impuestos; por eso gracias a este medio podremos solucionar estas inquietudes que las personas tienen acerca del pago y cuando se ha de realizar.</a:t>
            </a: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="" xmlns:a16="http://schemas.microsoft.com/office/drawing/2014/main" id="{4C055D10-5B53-4AB5-B108-CAEA2CCD74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5544" y="2123481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="" xmlns:a16="http://schemas.microsoft.com/office/drawing/2014/main" id="{5B74A029-8AD0-4A10-B977-541CE5DD06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49414" y="1172219"/>
            <a:ext cx="7442586" cy="5685781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9" name="Gráfico 18" descr="Candado ">
            <a:extLst>
              <a:ext uri="{FF2B5EF4-FFF2-40B4-BE49-F238E27FC236}">
                <a16:creationId xmlns="" xmlns:a16="http://schemas.microsoft.com/office/drawing/2014/main" id="{C520D2E6-95D1-461F-929A-7BFE4A7C7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497" y="2794463"/>
            <a:ext cx="1080000" cy="108000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02" y="2531722"/>
            <a:ext cx="3831336" cy="4956048"/>
          </a:xfrm>
        </p:spPr>
        <p:txBody>
          <a:bodyPr rtlCol="0"/>
          <a:lstStyle/>
          <a:p>
            <a:pPr algn="ctr" rtl="0"/>
            <a:r>
              <a:rPr lang="es-ES" dirty="0" smtClean="0"/>
              <a:t>Referencias </a:t>
            </a:r>
            <a:endParaRPr lang="es-ES" dirty="0"/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4183138" y="395414"/>
            <a:ext cx="7840765" cy="4125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MX" sz="3600" dirty="0">
                <a:hlinkClick r:id="rId4"/>
              </a:rPr>
              <a:t>https://</a:t>
            </a:r>
            <a:r>
              <a:rPr lang="es-MX" sz="3600" dirty="0" smtClean="0">
                <a:hlinkClick r:id="rId4"/>
              </a:rPr>
              <a:t>blog.ucq.edu.mx/tipos-impuestos-méxico</a:t>
            </a:r>
            <a:endParaRPr lang="es-MX" sz="3600" dirty="0" smtClean="0"/>
          </a:p>
          <a:p>
            <a:endParaRPr lang="es-MX" sz="3600" dirty="0"/>
          </a:p>
          <a:p>
            <a:endParaRPr lang="es-MX" sz="3600" dirty="0" smtClean="0"/>
          </a:p>
          <a:p>
            <a:r>
              <a:rPr lang="es-MX" sz="3600" dirty="0" smtClean="0">
                <a:hlinkClick r:id="rId5"/>
              </a:rPr>
              <a:t>www.economia.unam.mx/secss/docs/tesisfe/BonillaLI/cap1.pdf</a:t>
            </a:r>
            <a:endParaRPr lang="es-MX" sz="3600" dirty="0" smtClean="0"/>
          </a:p>
          <a:p>
            <a:endParaRPr lang="es-MX" sz="3600" dirty="0"/>
          </a:p>
          <a:p>
            <a:endParaRPr lang="es-MX" sz="3600" dirty="0" smtClean="0"/>
          </a:p>
          <a:p>
            <a:r>
              <a:rPr lang="es-MX" sz="6000" dirty="0" smtClean="0"/>
              <a:t> </a:t>
            </a:r>
            <a:endParaRPr lang="es-MX" sz="60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DF632A65-4DB8-40F7-92EA-A33869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t>11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885628" y="4628239"/>
            <a:ext cx="8736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formato se fue rellenando con respecto al orden que establecimos desde un inicio, utilizando la información más importante que se encontró a la hora de la investigación que realizamos y de esta manera obtuvimos una mejor visión para poder encontrar la solución de la problemática de nuestro proyecto.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814" y="236782"/>
            <a:ext cx="10048430" cy="1065917"/>
          </a:xfrm>
        </p:spPr>
        <p:txBody>
          <a:bodyPr/>
          <a:lstStyle/>
          <a:p>
            <a:pPr algn="ctr"/>
            <a:r>
              <a:rPr lang="es-MX" dirty="0" smtClean="0"/>
              <a:t>Índice: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4" name="CuadroTexto 3"/>
          <p:cNvSpPr txBox="1"/>
          <p:nvPr/>
        </p:nvSpPr>
        <p:spPr>
          <a:xfrm>
            <a:off x="2941178" y="1991808"/>
            <a:ext cx="7467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3</a:t>
            </a:r>
            <a:r>
              <a:rPr lang="es-MX" dirty="0" smtClean="0"/>
              <a:t>. Introducción ……………………………………………………….. </a:t>
            </a:r>
            <a:r>
              <a:rPr lang="es-MX" dirty="0"/>
              <a:t>3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3.1: </a:t>
            </a:r>
            <a:r>
              <a:rPr lang="es-MX" dirty="0" smtClean="0"/>
              <a:t>problemática …………………………………………………...4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3.2</a:t>
            </a:r>
            <a:r>
              <a:rPr lang="es-MX" dirty="0" smtClean="0"/>
              <a:t> justificación  …………………………………………………….5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3.3</a:t>
            </a:r>
            <a:r>
              <a:rPr lang="es-MX" dirty="0" smtClean="0"/>
              <a:t> objetivo …………………………………………………………..6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4. </a:t>
            </a:r>
            <a:r>
              <a:rPr lang="es-MX" dirty="0" smtClean="0"/>
              <a:t>método  …………………………………………………………..7- 9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6. </a:t>
            </a:r>
            <a:r>
              <a:rPr lang="es-MX" dirty="0" smtClean="0"/>
              <a:t>conclusión ………………………………………………………10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7. </a:t>
            </a:r>
            <a:r>
              <a:rPr lang="es-MX" dirty="0" smtClean="0"/>
              <a:t>referencias …………………………………………………….11</a:t>
            </a:r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CD3AB2C-3BCD-4092-ABFA-52AAD4FA1F49}" type="datetime8">
              <a:rPr lang="es-ES" noProof="0" smtClean="0"/>
              <a:t>26/05/2019 12:53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3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=""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 rtlCol="0"/>
          <a:lstStyle/>
          <a:p>
            <a:r>
              <a:rPr lang="es-MX" sz="8000" dirty="0"/>
              <a:t>¿Los pago o los dejo pasar?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172" y="5156821"/>
            <a:ext cx="7034362" cy="1052898"/>
          </a:xfrm>
        </p:spPr>
        <p:txBody>
          <a:bodyPr rtlCol="0">
            <a:normAutofit fontScale="85000" lnSpcReduction="10000"/>
          </a:bodyPr>
          <a:lstStyle/>
          <a:p>
            <a:r>
              <a:rPr lang="es-MX" sz="3200" dirty="0"/>
              <a:t>Uno de los problemas que mayor enfrentan los ciudadanos es el pago de sus </a:t>
            </a:r>
            <a:r>
              <a:rPr lang="es-MX" sz="3200" dirty="0" smtClean="0"/>
              <a:t>impuestos.</a:t>
            </a:r>
            <a:endParaRPr lang="es-MX" sz="3200" dirty="0"/>
          </a:p>
        </p:txBody>
      </p:sp>
      <p:grpSp>
        <p:nvGrpSpPr>
          <p:cNvPr id="6" name="Grupo 5" descr="elemento decorativo">
            <a:extLst>
              <a:ext uri="{FF2B5EF4-FFF2-40B4-BE49-F238E27FC236}">
                <a16:creationId xmlns="" xmlns:a16="http://schemas.microsoft.com/office/drawing/2014/main" id="{698C1723-6BE3-4292-90F2-43C7A22F50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Conector recto 6">
              <a:extLst>
                <a:ext uri="{FF2B5EF4-FFF2-40B4-BE49-F238E27FC236}">
                  <a16:creationId xmlns=""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=""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=""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1166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="" xmlns:a16="http://schemas.microsoft.com/office/drawing/2014/main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211408" y="4360985"/>
              <a:ext cx="11547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 hidden="1">
            <a:extLst>
              <a:ext uri="{FF2B5EF4-FFF2-40B4-BE49-F238E27FC236}">
                <a16:creationId xmlns=""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48" y="1693483"/>
            <a:ext cx="4381874" cy="2065044"/>
          </a:xfrm>
        </p:spPr>
        <p:txBody>
          <a:bodyPr rtlCol="0"/>
          <a:lstStyle/>
          <a:p>
            <a:pPr algn="ctr" rtl="0"/>
            <a:r>
              <a:rPr lang="es-ES" dirty="0" smtClean="0"/>
              <a:t>Problemática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s-ES" sz="3200" dirty="0" smtClean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Pago </a:t>
            </a:r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de sus </a:t>
            </a:r>
            <a:r>
              <a:rPr lang="es-ES" sz="3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impuestos.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MX" sz="3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No </a:t>
            </a:r>
            <a:r>
              <a:rPr lang="es-MX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conocen cuales son los </a:t>
            </a:r>
            <a:r>
              <a:rPr lang="es-MX" sz="3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beneficios.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MX" sz="32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Falta de conocimientos.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MX" sz="3200" dirty="0"/>
              <a:t>Como evitar sanciones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s-E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4" name="Elipse 3" descr="elemento decorativo">
            <a:extLst>
              <a:ext uri="{FF2B5EF4-FFF2-40B4-BE49-F238E27FC236}">
                <a16:creationId xmlns="" xmlns:a16="http://schemas.microsoft.com/office/drawing/2014/main" id="{F04472FF-5CE9-4C28-A4FF-E178C31EC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98505" y="14708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latin typeface="+mj-lt"/>
            </a:endParaRPr>
          </a:p>
        </p:txBody>
      </p:sp>
      <p:sp>
        <p:nvSpPr>
          <p:cNvPr id="5" name="Cuadro de texto 4">
            <a:extLst>
              <a:ext uri="{FF2B5EF4-FFF2-40B4-BE49-F238E27FC236}">
                <a16:creationId xmlns="" xmlns:a16="http://schemas.microsoft.com/office/drawing/2014/main" id="{CFC6C871-D206-4292-AECC-3EBF29BE656A}"/>
              </a:ext>
            </a:extLst>
          </p:cNvPr>
          <p:cNvSpPr txBox="1"/>
          <p:nvPr/>
        </p:nvSpPr>
        <p:spPr>
          <a:xfrm>
            <a:off x="5743130" y="150214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Elipse 5" descr="elemento decorativo">
            <a:extLst>
              <a:ext uri="{FF2B5EF4-FFF2-40B4-BE49-F238E27FC236}">
                <a16:creationId xmlns="" xmlns:a16="http://schemas.microsoft.com/office/drawing/2014/main" id="{2914446E-8D49-40FF-8036-3BE0DA8E5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95689" y="2437495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latin typeface="+mj-lt"/>
            </a:endParaRPr>
          </a:p>
        </p:txBody>
      </p:sp>
      <p:sp>
        <p:nvSpPr>
          <p:cNvPr id="7" name="Cuadro de texto 6">
            <a:extLst>
              <a:ext uri="{FF2B5EF4-FFF2-40B4-BE49-F238E27FC236}">
                <a16:creationId xmlns="" xmlns:a16="http://schemas.microsoft.com/office/drawing/2014/main" id="{743E3861-81FF-4843-A74C-8C4C7AE9AA66}"/>
              </a:ext>
            </a:extLst>
          </p:cNvPr>
          <p:cNvSpPr txBox="1"/>
          <p:nvPr/>
        </p:nvSpPr>
        <p:spPr>
          <a:xfrm>
            <a:off x="5759160" y="247144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Elipse 7" descr="elemento decorativo">
            <a:extLst>
              <a:ext uri="{FF2B5EF4-FFF2-40B4-BE49-F238E27FC236}">
                <a16:creationId xmlns="" xmlns:a16="http://schemas.microsoft.com/office/drawing/2014/main" id="{85A882D0-618F-4C0E-BCB7-2590F7807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95689" y="376405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latin typeface="+mj-lt"/>
            </a:endParaRPr>
          </a:p>
        </p:txBody>
      </p:sp>
      <p:sp>
        <p:nvSpPr>
          <p:cNvPr id="9" name="Cuadro de texto 8">
            <a:extLst>
              <a:ext uri="{FF2B5EF4-FFF2-40B4-BE49-F238E27FC236}">
                <a16:creationId xmlns="" xmlns:a16="http://schemas.microsoft.com/office/drawing/2014/main" id="{78F23F82-8FBB-4514-9D10-63CF6BF149CC}"/>
              </a:ext>
            </a:extLst>
          </p:cNvPr>
          <p:cNvSpPr txBox="1"/>
          <p:nvPr/>
        </p:nvSpPr>
        <p:spPr>
          <a:xfrm>
            <a:off x="5752338" y="381999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Elipse 9" descr="elemento decorativo">
            <a:extLst>
              <a:ext uri="{FF2B5EF4-FFF2-40B4-BE49-F238E27FC236}">
                <a16:creationId xmlns="" xmlns:a16="http://schemas.microsoft.com/office/drawing/2014/main" id="{C5E93AB5-365F-4AC2-8A09-4551050645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60659" y="4826335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latin typeface="+mj-lt"/>
            </a:endParaRPr>
          </a:p>
        </p:txBody>
      </p:sp>
      <p:sp>
        <p:nvSpPr>
          <p:cNvPr id="11" name="Cuadro de texto 10">
            <a:extLst>
              <a:ext uri="{FF2B5EF4-FFF2-40B4-BE49-F238E27FC236}">
                <a16:creationId xmlns="" xmlns:a16="http://schemas.microsoft.com/office/drawing/2014/main" id="{09965983-80A0-4016-821C-2FFE79B6A9D3}"/>
              </a:ext>
            </a:extLst>
          </p:cNvPr>
          <p:cNvSpPr txBox="1"/>
          <p:nvPr/>
        </p:nvSpPr>
        <p:spPr>
          <a:xfrm>
            <a:off x="5827971" y="484776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2" name="Rectángulo: Esquinas redondeadas 11" descr="elemento decorativo">
            <a:extLst>
              <a:ext uri="{FF2B5EF4-FFF2-40B4-BE49-F238E27FC236}">
                <a16:creationId xmlns="" xmlns:a16="http://schemas.microsoft.com/office/drawing/2014/main" id="{7D2A6366-FF6C-47F2-B842-B9F516ACC7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764629"/>
            <a:ext cx="3833906" cy="2611038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3" name="Marcador de contenido 7" descr="Hombre">
            <a:extLst>
              <a:ext uri="{FF2B5EF4-FFF2-40B4-BE49-F238E27FC236}">
                <a16:creationId xmlns="" xmlns:a16="http://schemas.microsoft.com/office/drawing/2014/main" id="{39F6F031-D329-4BED-B8B6-4E8CD2177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984" y="3114836"/>
            <a:ext cx="1872000" cy="1872000"/>
          </a:xfrm>
          <a:prstGeom prst="rect">
            <a:avLst/>
          </a:prstGeom>
        </p:spPr>
      </p:pic>
      <p:pic>
        <p:nvPicPr>
          <p:cNvPr id="14" name="Marcador de contenido 15" descr="Mujer">
            <a:extLst>
              <a:ext uri="{FF2B5EF4-FFF2-40B4-BE49-F238E27FC236}">
                <a16:creationId xmlns="" xmlns:a16="http://schemas.microsoft.com/office/drawing/2014/main" id="{E6DB5C5E-A7EB-4195-8BCB-954B0B96F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0081" y="3114836"/>
            <a:ext cx="1872000" cy="1872000"/>
          </a:xfrm>
          <a:prstGeom prst="rect">
            <a:avLst/>
          </a:prstGeom>
        </p:spPr>
      </p:pic>
      <p:cxnSp>
        <p:nvCxnSpPr>
          <p:cNvPr id="15" name="Conector recto 14" descr="elemento decorativo">
            <a:extLst>
              <a:ext uri="{FF2B5EF4-FFF2-40B4-BE49-F238E27FC236}">
                <a16:creationId xmlns="" xmlns:a16="http://schemas.microsoft.com/office/drawing/2014/main" id="{6F785195-F603-446F-BDF7-58608605A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2753" y="3114836"/>
            <a:ext cx="0" cy="187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3534" y="475134"/>
            <a:ext cx="5746376" cy="5223072"/>
          </a:xfrm>
        </p:spPr>
        <p:txBody>
          <a:bodyPr rtlCol="0">
            <a:normAutofit/>
          </a:bodyPr>
          <a:lstStyle/>
          <a:p>
            <a:pPr marL="0" lvl="0" indent="0" algn="just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Una de las obligaciones que exige el gobierno es el pago de impuesto por esta razón se pensó en crear un proyecto que guie a las personas a satisfacer esta obligación  y así disminuir los problemas que pueda ocasionar el echo de no pagarlos por lo cual se creo una guía digital para reducir cualquier duda acerca de esta obligación fiscal. </a:t>
            </a:r>
            <a:endParaRPr lang="es-E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 smtClean="0"/>
              <a:t>Justificación </a:t>
            </a:r>
            <a:endParaRPr lang="es-ES" dirty="0"/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="" xmlns:a16="http://schemas.microsoft.com/office/drawing/2014/main" id="{67E2D39B-E5BA-4353-811F-D83F9A05D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0" y="2467854"/>
            <a:ext cx="2511344" cy="2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51" y="1255798"/>
            <a:ext cx="3833906" cy="2278772"/>
          </a:xfrm>
        </p:spPr>
        <p:txBody>
          <a:bodyPr rtlCol="0"/>
          <a:lstStyle/>
          <a:p>
            <a:pPr algn="ctr" rtl="0"/>
            <a:r>
              <a:rPr lang="es-ES" dirty="0" smtClean="0">
                <a:solidFill>
                  <a:schemeClr val="tx1"/>
                </a:solidFill>
              </a:rPr>
              <a:t>Objetivo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764" y="196276"/>
            <a:ext cx="5505450" cy="5896056"/>
          </a:xfrm>
        </p:spPr>
        <p:txBody>
          <a:bodyPr rtlCol="0">
            <a:normAutofit/>
          </a:bodyPr>
          <a:lstStyle/>
          <a:p>
            <a:r>
              <a:rPr lang="es-MX" sz="3200" dirty="0"/>
              <a:t>Ayudar a las personas a través de un manual que permita informar sobre los impuestos, sus consecuencias y beneficios.</a:t>
            </a: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="" xmlns:a16="http://schemas.microsoft.com/office/drawing/2014/main" id="{4040E108-43C3-4816-91FB-4F3FE893D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02273" y="226750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21" name="Gráfico 20" descr="Puerta de salida">
            <a:extLst>
              <a:ext uri="{FF2B5EF4-FFF2-40B4-BE49-F238E27FC236}">
                <a16:creationId xmlns=""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 smtClean="0"/>
              <a:t>METODO ( fase de preparación)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Autofit/>
          </a:bodyPr>
          <a:lstStyle/>
          <a:p>
            <a:pPr marL="0" lvl="0" indent="0" algn="ctr" rtl="0">
              <a:buNone/>
            </a:pPr>
            <a:r>
              <a:rPr lang="es-ES" sz="2400" dirty="0" smtClean="0"/>
              <a:t>Diagrama de Gantt</a:t>
            </a:r>
            <a:endParaRPr lang="es-ES" sz="2400" dirty="0"/>
          </a:p>
          <a:p>
            <a:pPr marL="0" lvl="0" indent="0" algn="ctr" rtl="0">
              <a:buNone/>
            </a:pPr>
            <a:endParaRPr lang="es-ES" sz="2400" dirty="0"/>
          </a:p>
          <a:p>
            <a:pPr marL="0" indent="0" algn="ctr" rtl="0">
              <a:buNone/>
            </a:pPr>
            <a:endParaRPr lang="es-ES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1260000"/>
          </a:xfrm>
        </p:spPr>
        <p:txBody>
          <a:bodyPr rtlCol="0">
            <a:noAutofit/>
          </a:bodyPr>
          <a:lstStyle/>
          <a:p>
            <a:pPr marL="0" lvl="0" indent="0" algn="ctr" rtl="0">
              <a:buNone/>
            </a:pPr>
            <a:r>
              <a:rPr lang="es-ES" sz="2400" dirty="0" smtClean="0"/>
              <a:t>Análisis de la problemática </a:t>
            </a:r>
            <a:endParaRPr lang="es-ES" sz="2400" dirty="0"/>
          </a:p>
          <a:p>
            <a:pPr marL="0" indent="0" algn="ctr" rtl="0">
              <a:buNone/>
            </a:pPr>
            <a:endParaRPr lang="es-ES" sz="24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5590" y="2443527"/>
            <a:ext cx="3993266" cy="2291676"/>
          </a:xfrm>
        </p:spPr>
        <p:txBody>
          <a:bodyPr rtlCol="0">
            <a:noAutofit/>
          </a:bodyPr>
          <a:lstStyle/>
          <a:p>
            <a:pPr marL="0" lvl="0" indent="0" algn="ctr" rtl="0">
              <a:buNone/>
            </a:pPr>
            <a:r>
              <a:rPr lang="es-ES" sz="2400" dirty="0" smtClean="0"/>
              <a:t>Se escogió el publico objetivo </a:t>
            </a:r>
            <a:endParaRPr lang="es-ES" sz="2400" dirty="0"/>
          </a:p>
          <a:p>
            <a:pPr marL="0" indent="0" algn="ctr" rtl="0">
              <a:buNone/>
            </a:pPr>
            <a:endParaRPr lang="es-ES" sz="2400" dirty="0"/>
          </a:p>
        </p:txBody>
      </p:sp>
      <p:sp>
        <p:nvSpPr>
          <p:cNvPr id="6" name="Elipse 5" descr="elemento decorativo">
            <a:extLst>
              <a:ext uri="{FF2B5EF4-FFF2-40B4-BE49-F238E27FC236}">
                <a16:creationId xmlns="" xmlns:a16="http://schemas.microsoft.com/office/drawing/2014/main" id="{EBE5B2B2-0684-4BD8-9A66-EEE670977A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="" xmlns:a16="http://schemas.microsoft.com/office/drawing/2014/main" id="{498F9BDC-F173-4590-A94B-9747D4716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8" name="Elipse 7" descr="elemento decorativo">
            <a:extLst>
              <a:ext uri="{FF2B5EF4-FFF2-40B4-BE49-F238E27FC236}">
                <a16:creationId xmlns="" xmlns:a16="http://schemas.microsoft.com/office/drawing/2014/main" id="{637BAB53-DA38-4DD5-9A3E-8152A042F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" name="Cuadro de texto 8">
            <a:extLst>
              <a:ext uri="{FF2B5EF4-FFF2-40B4-BE49-F238E27FC236}">
                <a16:creationId xmlns=""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Cuadro de texto 9">
            <a:extLst>
              <a:ext uri="{FF2B5EF4-FFF2-40B4-BE49-F238E27FC236}">
                <a16:creationId xmlns=""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Cuadro de texto 10">
            <a:extLst>
              <a:ext uri="{FF2B5EF4-FFF2-40B4-BE49-F238E27FC236}">
                <a16:creationId xmlns=""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5" name="Gráfico 14" descr="icono de dos personas dándose la mano">
            <a:extLst>
              <a:ext uri="{FF2B5EF4-FFF2-40B4-BE49-F238E27FC236}">
                <a16:creationId xmlns="" xmlns:a16="http://schemas.microsoft.com/office/drawing/2014/main" id="{C8A04A15-6CD6-B943-8223-46AC40202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2246" y="3429263"/>
            <a:ext cx="1763598" cy="1763598"/>
          </a:xfrm>
          <a:prstGeom prst="rect">
            <a:avLst/>
          </a:prstGeom>
        </p:spPr>
      </p:pic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80" y="3470013"/>
            <a:ext cx="2406494" cy="1660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n 18" descr="Mail - irving ramon perez - Outlook - Mozilla Firefox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42205" r="34182" b="26227"/>
          <a:stretch/>
        </p:blipFill>
        <p:spPr>
          <a:xfrm>
            <a:off x="146644" y="3275567"/>
            <a:ext cx="4437802" cy="25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 smtClean="0"/>
              <a:t>METODO( desarrollo)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Autofit/>
          </a:bodyPr>
          <a:lstStyle/>
          <a:p>
            <a:pPr marL="0" lvl="0" indent="0" algn="ctr" rtl="0">
              <a:buNone/>
            </a:pPr>
            <a:r>
              <a:rPr lang="es-ES" sz="2400" dirty="0" smtClean="0"/>
              <a:t>Replanteamiento del problema </a:t>
            </a:r>
            <a:endParaRPr lang="es-ES" sz="2400" dirty="0"/>
          </a:p>
          <a:p>
            <a:pPr marL="0" lvl="0" indent="0" algn="ctr" rtl="0">
              <a:buNone/>
            </a:pPr>
            <a:endParaRPr lang="es-ES" sz="2400" dirty="0"/>
          </a:p>
          <a:p>
            <a:pPr marL="0" indent="0" algn="ctr" rtl="0">
              <a:buNone/>
            </a:pPr>
            <a:endParaRPr lang="es-ES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1260000"/>
          </a:xfrm>
        </p:spPr>
        <p:txBody>
          <a:bodyPr rtlCol="0">
            <a:noAutofit/>
          </a:bodyPr>
          <a:lstStyle/>
          <a:p>
            <a:pPr marL="0" lvl="0" indent="0" algn="ctr" rtl="0">
              <a:buNone/>
            </a:pPr>
            <a:r>
              <a:rPr lang="es-ES" sz="2400" dirty="0" smtClean="0"/>
              <a:t>Delimitación </a:t>
            </a:r>
            <a:endParaRPr lang="es-ES" sz="2400" dirty="0"/>
          </a:p>
          <a:p>
            <a:pPr marL="0" indent="0" algn="ctr" rtl="0">
              <a:buNone/>
            </a:pPr>
            <a:endParaRPr lang="es-ES" sz="24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5590" y="2443527"/>
            <a:ext cx="3993266" cy="2291676"/>
          </a:xfrm>
        </p:spPr>
        <p:txBody>
          <a:bodyPr rtlCol="0">
            <a:noAutofit/>
          </a:bodyPr>
          <a:lstStyle/>
          <a:p>
            <a:pPr marL="0" lvl="0" indent="0" algn="ctr" rtl="0">
              <a:buNone/>
            </a:pPr>
            <a:r>
              <a:rPr lang="es-ES" sz="2400" dirty="0" smtClean="0"/>
              <a:t>Uso de herramientas metodológicas </a:t>
            </a:r>
            <a:endParaRPr lang="es-ES" sz="2400" dirty="0"/>
          </a:p>
          <a:p>
            <a:pPr marL="0" indent="0" algn="ctr" rtl="0">
              <a:buNone/>
            </a:pPr>
            <a:endParaRPr lang="es-ES" sz="2400" dirty="0"/>
          </a:p>
        </p:txBody>
      </p:sp>
      <p:sp>
        <p:nvSpPr>
          <p:cNvPr id="6" name="Elipse 5" descr="elemento decorativo">
            <a:extLst>
              <a:ext uri="{FF2B5EF4-FFF2-40B4-BE49-F238E27FC236}">
                <a16:creationId xmlns="" xmlns:a16="http://schemas.microsoft.com/office/drawing/2014/main" id="{EBE5B2B2-0684-4BD8-9A66-EEE670977A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="" xmlns:a16="http://schemas.microsoft.com/office/drawing/2014/main" id="{498F9BDC-F173-4590-A94B-9747D4716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8" name="Elipse 7" descr="elemento decorativo">
            <a:extLst>
              <a:ext uri="{FF2B5EF4-FFF2-40B4-BE49-F238E27FC236}">
                <a16:creationId xmlns="" xmlns:a16="http://schemas.microsoft.com/office/drawing/2014/main" id="{637BAB53-DA38-4DD5-9A3E-8152A042F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" name="Cuadro de texto 8">
            <a:extLst>
              <a:ext uri="{FF2B5EF4-FFF2-40B4-BE49-F238E27FC236}">
                <a16:creationId xmlns=""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Cuadro de texto 9">
            <a:extLst>
              <a:ext uri="{FF2B5EF4-FFF2-40B4-BE49-F238E27FC236}">
                <a16:creationId xmlns=""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 smtClean="0">
                <a:solidFill>
                  <a:schemeClr val="bg1"/>
                </a:solidFill>
              </a:rPr>
              <a:t>5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1" name="Cuadro de texto 10">
            <a:extLst>
              <a:ext uri="{FF2B5EF4-FFF2-40B4-BE49-F238E27FC236}">
                <a16:creationId xmlns=""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 smtClean="0">
                <a:solidFill>
                  <a:schemeClr val="bg1"/>
                </a:solidFill>
              </a:rPr>
              <a:t>6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8</a:t>
            </a:fld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9" y="3589365"/>
            <a:ext cx="3332322" cy="1923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25" y="3429263"/>
            <a:ext cx="3215519" cy="1877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80" y="3824490"/>
            <a:ext cx="3509305" cy="10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 smtClean="0"/>
              <a:t>METODO( comunicación) 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9473" y="2588806"/>
            <a:ext cx="3348000" cy="2291676"/>
          </a:xfrm>
        </p:spPr>
        <p:txBody>
          <a:bodyPr rtlCol="0">
            <a:noAutofit/>
          </a:bodyPr>
          <a:lstStyle/>
          <a:p>
            <a:pPr marL="0" lvl="0" indent="0" algn="ctr" rtl="0">
              <a:buNone/>
            </a:pPr>
            <a:r>
              <a:rPr lang="es-ES" sz="2400" dirty="0" smtClean="0"/>
              <a:t>Presentación visual del proyecto </a:t>
            </a:r>
            <a:endParaRPr lang="es-ES" sz="2400" dirty="0"/>
          </a:p>
          <a:p>
            <a:pPr marL="0" lvl="0" indent="0" algn="ctr" rtl="0">
              <a:buNone/>
            </a:pPr>
            <a:endParaRPr lang="es-ES" sz="2400" dirty="0"/>
          </a:p>
          <a:p>
            <a:pPr marL="0" indent="0" algn="ctr" rtl="0">
              <a:buNone/>
            </a:pPr>
            <a:endParaRPr lang="es-ES" sz="2400" dirty="0"/>
          </a:p>
        </p:txBody>
      </p:sp>
      <p:sp>
        <p:nvSpPr>
          <p:cNvPr id="6" name="Elipse 5" descr="elemento decorativo">
            <a:extLst>
              <a:ext uri="{FF2B5EF4-FFF2-40B4-BE49-F238E27FC236}">
                <a16:creationId xmlns="" xmlns:a16="http://schemas.microsoft.com/office/drawing/2014/main" id="{EBE5B2B2-0684-4BD8-9A66-EEE670977A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156161" y="1975527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" name="Cuadro de texto 8">
            <a:extLst>
              <a:ext uri="{FF2B5EF4-FFF2-40B4-BE49-F238E27FC236}">
                <a16:creationId xmlns=""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6223473" y="200563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 smtClean="0">
                <a:solidFill>
                  <a:schemeClr val="bg1"/>
                </a:solidFill>
              </a:rPr>
              <a:t>7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9</a:t>
            </a:fld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44" y="3888858"/>
            <a:ext cx="2985929" cy="19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C76B70-05A8-4DEE-8E00-4F383FBFCA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453</Words>
  <Application>Microsoft Office PowerPoint</Application>
  <PresentationFormat>Panorámica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Franklin Gothic Demi</vt:lpstr>
      <vt:lpstr>Franklin Gothic Medium</vt:lpstr>
      <vt:lpstr>Segoe UI</vt:lpstr>
      <vt:lpstr>Segoe UI Semibold</vt:lpstr>
      <vt:lpstr>Titulares</vt:lpstr>
      <vt:lpstr>Universidad Juárez Autónoma de Tabasco. División Académica de Ciencias Económico Administrativa.   </vt:lpstr>
      <vt:lpstr>Índice:</vt:lpstr>
      <vt:lpstr>¿Los pago o los dejo pasar?</vt:lpstr>
      <vt:lpstr>Problemática </vt:lpstr>
      <vt:lpstr>Justificación </vt:lpstr>
      <vt:lpstr>Objetivo</vt:lpstr>
      <vt:lpstr>METODO ( fase de preparación)</vt:lpstr>
      <vt:lpstr>METODO( desarrollo) </vt:lpstr>
      <vt:lpstr>METODO( comunicación)  </vt:lpstr>
      <vt:lpstr>Conclusión </vt:lpstr>
      <vt:lpstr>Referencias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2019-05-26T15:53:44Z</dcterms:created>
  <dcterms:modified xsi:type="dcterms:W3CDTF">2019-05-26T18:00:01Z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